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95" r:id="rId2"/>
    <p:sldId id="450" r:id="rId3"/>
    <p:sldId id="448" r:id="rId4"/>
    <p:sldId id="447" r:id="rId5"/>
    <p:sldId id="449" r:id="rId6"/>
    <p:sldId id="451" r:id="rId7"/>
    <p:sldId id="452" r:id="rId8"/>
    <p:sldId id="453" r:id="rId9"/>
    <p:sldId id="454" r:id="rId10"/>
    <p:sldId id="26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等线" panose="02010600030101010101" pitchFamily="2" charset="-122"/>
      <p:regular r:id="rId17"/>
      <p:bold r:id="rId18"/>
    </p:embeddedFont>
    <p:embeddedFont>
      <p:font typeface="微软雅黑" panose="020B0503020204020204" pitchFamily="34" charset="-122"/>
      <p:regular r:id="rId19"/>
      <p:bold r:id="rId20"/>
    </p:embeddedFont>
  </p:embeddedFontLst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u wendy" initials="ww" lastIdx="1" clrIdx="0"/>
  <p:cmAuthor id="2001" name="骆倩怡_Znauj26B" initials="authorId_382814100" lastIdx="0" clrIdx="0"/>
  <p:cmAuthor id="1" name="Administrator" initials="A" lastIdx="1" clrIdx="0"/>
  <p:cmAuthor id="2" name="a2" initials="a" lastIdx="1" clrIdx="1"/>
  <p:cmAuthor id="3" name="J Z" initials="JZ" lastIdx="2" clrIdx="2"/>
  <p:cmAuthor id="4" name="Joanna LIN 林彦" initials="JL " lastIdx="3" clrIdx="3"/>
  <p:cmAuthor id="5" name="作者" initials="A" lastIdx="0" clrIdx="2"/>
  <p:cmAuthor id="6" name="YY" initials="Y" lastIdx="1" clrIdx="8"/>
  <p:cmAuthor id="7" name="Microsoft Office User" initials="Office [7]" lastIdx="1" clrIdx="6"/>
  <p:cmAuthor id="8" name="xuyuanping" initials="x" lastIdx="1" clrIdx="7"/>
  <p:cmAuthor id="9" name="姜伟光" initials="姜" lastIdx="1" clrIdx="0"/>
  <p:cmAuthor id="10" name="ASUS" initials="A" lastIdx="1" clrIdx="9"/>
  <p:cmAuthor id="11" name="hhh" initials="h" lastIdx="5" clrIdx="10"/>
  <p:cmAuthor id="12" name="未知用户1" initials="未知用户1" lastIdx="1" clrIdx="7"/>
  <p:cmAuthor id="13" name="张增普" initials="普" lastIdx="1" clrIdx="8"/>
  <p:cmAuthor id="14" name="admin" initials="a" lastIdx="1" clrIdx="11"/>
  <p:cmAuthor id="15" name="think" initials="t" lastIdx="1" clrIdx="3"/>
  <p:cmAuthor id="16" name="朱留宝" initials="zlb" lastIdx="1" clrIdx="15"/>
  <p:cmAuthor id="17" name="MS" initials="QM" lastIdx="1" clrIdx="16"/>
  <p:cmAuthor id="18" name="Gao" initials="G" lastIdx="1" clrIdx="17"/>
  <p:cmAuthor id="20" name="01" initials="0" lastIdx="3" clrIdx="19"/>
  <p:cmAuthor id="21" name="Sophia Qin" initials="SQ" lastIdx="1" clrIdx="2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7272"/>
    <a:srgbClr val="FF461D"/>
    <a:srgbClr val="5F2269"/>
    <a:srgbClr val="7C109A"/>
    <a:srgbClr val="544097"/>
    <a:srgbClr val="5F2167"/>
    <a:srgbClr val="417CF3"/>
    <a:srgbClr val="4180FF"/>
    <a:srgbClr val="8619B2"/>
    <a:srgbClr val="5D1D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8C2B5C2-6F01-4D3C-ACED-373CC00ECBEC}" styleName="表样式 1 25">
    <a:wholeTbl>
      <a:tcTxStyle>
        <a:fontRef idx="none">
          <a:srgbClr val="000000"/>
        </a:fontRef>
      </a:tcTxStyle>
      <a:tcStyle>
        <a:tcBdr>
          <a:left>
            <a:ln w="9525" cmpd="sng">
              <a:solidFill>
                <a:srgbClr val="5F2167"/>
              </a:solidFill>
            </a:ln>
          </a:left>
          <a:right>
            <a:ln w="9525" cmpd="sng">
              <a:solidFill>
                <a:srgbClr val="5F2167"/>
              </a:solidFill>
            </a:ln>
          </a:right>
          <a:top>
            <a:ln w="9525" cmpd="sng">
              <a:solidFill>
                <a:srgbClr val="5F2167"/>
              </a:solidFill>
            </a:ln>
          </a:top>
          <a:bottom>
            <a:ln w="9525" cmpd="sng">
              <a:solidFill>
                <a:srgbClr val="5F2167"/>
              </a:solidFill>
            </a:ln>
          </a:bottom>
          <a:insideH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insideH>
          <a:insideV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insideV>
        </a:tcBdr>
        <a:fill>
          <a:solidFill>
            <a:srgbClr val="FFFFFF"/>
          </a:solidFill>
        </a:fill>
      </a:tcStyle>
    </a:wholeTbl>
    <a:band2H>
      <a:tcStyle>
        <a:tcBdr/>
        <a:fill>
          <a:solidFill>
            <a:srgbClr val="5F2167">
              <a:lumMod val="10000"/>
              <a:lumOff val="90000"/>
            </a:srgbClr>
          </a:solidFill>
        </a:fill>
      </a:tcStyle>
    </a:band2H>
    <a:band1V>
      <a:tcStyle>
        <a:tcBdr/>
        <a:fill>
          <a:solidFill>
            <a:srgbClr val="5F2167">
              <a:lumMod val="10000"/>
              <a:lumOff val="90000"/>
            </a:srgbClr>
          </a:solidFill>
        </a:fill>
      </a:tcStyle>
    </a:band1V>
    <a:band2V>
      <a:tcStyle>
        <a:tcBdr>
          <a:left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left>
          <a:right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right>
          <a:top>
            <a:ln w="9525" cmpd="sng">
              <a:solidFill>
                <a:srgbClr val="5F2167"/>
              </a:solidFill>
            </a:ln>
          </a:top>
          <a:bottom>
            <a:ln w="9525" cmpd="sng">
              <a:solidFill>
                <a:srgbClr val="5F2167"/>
              </a:solidFill>
            </a:ln>
          </a:bottom>
          <a:insideH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insideH>
          <a:insideV>
            <a:ln>
              <a:noFill/>
            </a:ln>
          </a:insideV>
        </a:tcBdr>
      </a:tcStyle>
    </a:band2V>
    <a:la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left>
          <a:right>
            <a:ln w="9525" cmpd="sng">
              <a:solidFill>
                <a:srgbClr val="5F2167"/>
              </a:solidFill>
            </a:ln>
          </a:right>
          <a:top>
            <a:ln w="9525" cmpd="sng">
              <a:solidFill>
                <a:srgbClr val="5F2167"/>
              </a:solidFill>
            </a:ln>
          </a:top>
          <a:bottom>
            <a:ln w="9525" cmpd="sng">
              <a:solidFill>
                <a:srgbClr val="5F2167"/>
              </a:solidFill>
            </a:ln>
          </a:bottom>
          <a:insideH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insideH>
          <a:insideV>
            <a:ln>
              <a:noFill/>
            </a:ln>
          </a:insideV>
        </a:tcBdr>
        <a:fill>
          <a:solidFill>
            <a:srgbClr val="5F2167">
              <a:lumMod val="20000"/>
              <a:lumOff val="80000"/>
            </a:srgbClr>
          </a:solidFill>
        </a:fill>
      </a:tcStyle>
    </a:lastCol>
    <a:fir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rgbClr val="5F2167"/>
              </a:solidFill>
            </a:ln>
          </a:left>
          <a:right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right>
          <a:top>
            <a:ln w="9525" cmpd="sng">
              <a:solidFill>
                <a:srgbClr val="5F2167"/>
              </a:solidFill>
            </a:ln>
          </a:top>
          <a:bottom>
            <a:ln w="9525" cmpd="sng">
              <a:solidFill>
                <a:srgbClr val="5F2167"/>
              </a:solidFill>
            </a:ln>
          </a:bottom>
          <a:insideH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insideH>
          <a:insideV>
            <a:ln>
              <a:noFill/>
            </a:ln>
          </a:insideV>
        </a:tcBdr>
        <a:fill>
          <a:solidFill>
            <a:srgbClr val="5F2167">
              <a:lumMod val="20000"/>
              <a:lumOff val="80000"/>
            </a:srgbClr>
          </a:solidFill>
        </a:fill>
      </a:tcStyle>
    </a:firstCol>
    <a:lastRow>
      <a:tcTxStyle b="on">
        <a:fontRef idx="none">
          <a:srgbClr val="5F2167"/>
        </a:fontRef>
      </a:tcTxStyle>
      <a:tcStyle>
        <a:tcBdr>
          <a:left>
            <a:ln w="9525" cmpd="sng">
              <a:solidFill>
                <a:srgbClr val="5F2167"/>
              </a:solidFill>
            </a:ln>
          </a:left>
          <a:right>
            <a:ln w="9525" cmpd="sng">
              <a:solidFill>
                <a:srgbClr val="5F2167"/>
              </a:solidFill>
            </a:ln>
          </a:right>
          <a:top>
            <a:ln w="9525" cmpd="sng">
              <a:solidFill>
                <a:srgbClr val="5F2167"/>
              </a:solidFill>
            </a:ln>
          </a:top>
          <a:bottom>
            <a:ln w="9525" cmpd="sng">
              <a:solidFill>
                <a:srgbClr val="5F2167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none">
          <a:srgbClr val="FFFFFF"/>
        </a:fontRef>
      </a:tcTxStyle>
      <a:tcStyle>
        <a:tcBdr>
          <a:left>
            <a:ln w="9525" cmpd="sng">
              <a:solidFill>
                <a:srgbClr val="5F2167"/>
              </a:solidFill>
            </a:ln>
          </a:left>
          <a:right>
            <a:ln w="9525" cmpd="sng">
              <a:solidFill>
                <a:srgbClr val="5F2167"/>
              </a:solidFill>
            </a:ln>
          </a:right>
          <a:top>
            <a:ln w="9525" cmpd="sng">
              <a:solidFill>
                <a:srgbClr val="5F2167"/>
              </a:solidFill>
            </a:ln>
          </a:top>
          <a:bottom>
            <a:ln w="9525" cmpd="sng">
              <a:solidFill>
                <a:srgbClr val="5F2167"/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rgbClr val="5F2167">
                  <a:lumMod val="40000"/>
                  <a:lumOff val="60000"/>
                </a:srgbClr>
              </a:solidFill>
            </a:ln>
          </a:insideV>
        </a:tcBdr>
        <a:fill>
          <a:solidFill>
            <a:srgbClr val="5F216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91"/>
    <p:restoredTop sz="72312" autoAdjust="0"/>
  </p:normalViewPr>
  <p:slideViewPr>
    <p:cSldViewPr snapToGrid="0">
      <p:cViewPr varScale="1">
        <p:scale>
          <a:sx n="72" d="100"/>
          <a:sy n="72" d="100"/>
        </p:scale>
        <p:origin x="726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commentAuthors" Target="commentAuthor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gif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2025/10/28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31C54-62A2-457D-B398-2DF115F6E61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997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31C54-62A2-457D-B398-2DF115F6E61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87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31C54-62A2-457D-B398-2DF115F6E61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567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31C54-62A2-457D-B398-2DF115F6E61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5504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山上的景色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1" y="0"/>
            <a:ext cx="12196483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06400" y="2307771"/>
            <a:ext cx="8196424" cy="1387151"/>
          </a:xfrm>
        </p:spPr>
        <p:txBody>
          <a:bodyPr anchor="t">
            <a:normAutofit/>
          </a:bodyPr>
          <a:lstStyle>
            <a:lvl1pPr algn="l">
              <a:defRPr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河边的城市&#10;&#10;描述已自动生成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873831" y="-32655"/>
            <a:ext cx="8318170" cy="6919684"/>
          </a:xfrm>
          <a:prstGeom prst="rect">
            <a:avLst/>
          </a:prstGeom>
        </p:spPr>
      </p:pic>
      <p:pic>
        <p:nvPicPr>
          <p:cNvPr id="3" name="图片 2" descr="背景图案&#10;&#10;描述已自动生成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-4483" y="-39902"/>
            <a:ext cx="12196483" cy="6919685"/>
          </a:xfrm>
          <a:prstGeom prst="rect">
            <a:avLst/>
          </a:prstGeom>
        </p:spPr>
      </p:pic>
      <p:cxnSp>
        <p:nvCxnSpPr>
          <p:cNvPr id="4" name="直线连接符 3"/>
          <p:cNvCxnSpPr/>
          <p:nvPr userDrawn="1"/>
        </p:nvCxnSpPr>
        <p:spPr>
          <a:xfrm>
            <a:off x="2262753" y="0"/>
            <a:ext cx="0" cy="3626603"/>
          </a:xfrm>
          <a:prstGeom prst="line">
            <a:avLst/>
          </a:prstGeom>
          <a:ln w="22225">
            <a:solidFill>
              <a:srgbClr val="7E119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标题 9">
            <a:extLst>
              <a:ext uri="{FF2B5EF4-FFF2-40B4-BE49-F238E27FC236}">
                <a16:creationId xmlns:a16="http://schemas.microsoft.com/office/drawing/2014/main" id="{0A9D86CB-926C-4C71-B296-C4313B77B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999" y="3959999"/>
            <a:ext cx="8280000" cy="648000"/>
          </a:xfrm>
          <a:noFill/>
        </p:spPr>
        <p:txBody>
          <a:bodyPr wrap="square" rtlCol="0">
            <a:spAutoFit/>
          </a:bodyPr>
          <a:lstStyle>
            <a:lvl1pPr>
              <a:defRPr kumimoji="1" lang="zh-CN" altLang="en-US" sz="3600" dirty="0">
                <a:solidFill>
                  <a:srgbClr val="7D1295"/>
                </a:solidFill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11">
            <a:extLst>
              <a:ext uri="{FF2B5EF4-FFF2-40B4-BE49-F238E27FC236}">
                <a16:creationId xmlns:a16="http://schemas.microsoft.com/office/drawing/2014/main" id="{BF7445B5-D591-4447-A281-3BB30F9E85C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200" y="714168"/>
            <a:ext cx="1704313" cy="145886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kumimoji="1" lang="zh-CN" altLang="en-US" sz="9600" spc="300" dirty="0" smtClean="0">
                <a:solidFill>
                  <a:srgbClr val="7D1295"/>
                </a:solidFill>
              </a:defRPr>
            </a:lvl1pPr>
          </a:lstStyle>
          <a:p>
            <a:pPr lvl="0" fontAlgn="ctr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6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街道边的建筑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909963" y="32657"/>
            <a:ext cx="10281555" cy="6854370"/>
          </a:xfrm>
          <a:prstGeom prst="rect">
            <a:avLst/>
          </a:prstGeom>
        </p:spPr>
      </p:pic>
      <p:pic>
        <p:nvPicPr>
          <p:cNvPr id="3" name="图片 2" descr="背景图案&#10;&#10;描述已自动生成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2196483" cy="6919684"/>
          </a:xfrm>
          <a:prstGeom prst="rect">
            <a:avLst/>
          </a:prstGeom>
        </p:spPr>
      </p:pic>
      <p:cxnSp>
        <p:nvCxnSpPr>
          <p:cNvPr id="4" name="直线连接符 3"/>
          <p:cNvCxnSpPr/>
          <p:nvPr userDrawn="1"/>
        </p:nvCxnSpPr>
        <p:spPr>
          <a:xfrm>
            <a:off x="2262753" y="0"/>
            <a:ext cx="0" cy="3626603"/>
          </a:xfrm>
          <a:prstGeom prst="line">
            <a:avLst/>
          </a:prstGeom>
          <a:ln w="22225">
            <a:solidFill>
              <a:srgbClr val="7E119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标题 9">
            <a:extLst>
              <a:ext uri="{FF2B5EF4-FFF2-40B4-BE49-F238E27FC236}">
                <a16:creationId xmlns:a16="http://schemas.microsoft.com/office/drawing/2014/main" id="{AA23AAB4-C1E8-4D21-87DE-B97A3D81D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999" y="3959999"/>
            <a:ext cx="8280000" cy="648000"/>
          </a:xfrm>
          <a:noFill/>
        </p:spPr>
        <p:txBody>
          <a:bodyPr wrap="square" rtlCol="0">
            <a:spAutoFit/>
          </a:bodyPr>
          <a:lstStyle>
            <a:lvl1pPr>
              <a:defRPr kumimoji="1" lang="zh-CN" altLang="en-US" sz="3600" dirty="0">
                <a:solidFill>
                  <a:srgbClr val="7D1295"/>
                </a:solidFill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11">
            <a:extLst>
              <a:ext uri="{FF2B5EF4-FFF2-40B4-BE49-F238E27FC236}">
                <a16:creationId xmlns:a16="http://schemas.microsoft.com/office/drawing/2014/main" id="{70D9D471-3A9A-4147-8E44-9360BA80B1A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200" y="714168"/>
            <a:ext cx="1704313" cy="145886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kumimoji="1" lang="zh-CN" altLang="en-US" sz="9600" spc="300" dirty="0" smtClean="0">
                <a:solidFill>
                  <a:srgbClr val="7D1295"/>
                </a:solidFill>
              </a:defRPr>
            </a:lvl1pPr>
          </a:lstStyle>
          <a:p>
            <a:pPr lvl="0" fontAlgn="ctr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树上的叶子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1" y="0"/>
            <a:ext cx="12196483" cy="6858000"/>
          </a:xfrm>
          <a:prstGeom prst="rect">
            <a:avLst/>
          </a:prstGeom>
        </p:spPr>
      </p:pic>
      <p:cxnSp>
        <p:nvCxnSpPr>
          <p:cNvPr id="10" name="直线连接符 9"/>
          <p:cNvCxnSpPr/>
          <p:nvPr userDrawn="1"/>
        </p:nvCxnSpPr>
        <p:spPr>
          <a:xfrm>
            <a:off x="2262753" y="0"/>
            <a:ext cx="0" cy="3626603"/>
          </a:xfrm>
          <a:prstGeom prst="line">
            <a:avLst/>
          </a:prstGeom>
          <a:ln w="22225">
            <a:solidFill>
              <a:srgbClr val="7E119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标题 9">
            <a:extLst>
              <a:ext uri="{FF2B5EF4-FFF2-40B4-BE49-F238E27FC236}">
                <a16:creationId xmlns:a16="http://schemas.microsoft.com/office/drawing/2014/main" id="{647D7F72-EE6A-495A-B75C-C901F4CA2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999" y="3959999"/>
            <a:ext cx="8280000" cy="648000"/>
          </a:xfrm>
          <a:noFill/>
        </p:spPr>
        <p:txBody>
          <a:bodyPr wrap="square" rtlCol="0">
            <a:spAutoFit/>
          </a:bodyPr>
          <a:lstStyle>
            <a:lvl1pPr>
              <a:defRPr kumimoji="1" lang="zh-CN" altLang="en-US" sz="3600" dirty="0">
                <a:solidFill>
                  <a:srgbClr val="7D1295"/>
                </a:solidFill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11">
            <a:extLst>
              <a:ext uri="{FF2B5EF4-FFF2-40B4-BE49-F238E27FC236}">
                <a16:creationId xmlns:a16="http://schemas.microsoft.com/office/drawing/2014/main" id="{BBD35623-8ADD-436D-94AD-A0D5C1205B8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200" y="714168"/>
            <a:ext cx="1704313" cy="145886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kumimoji="1" lang="zh-CN" altLang="en-US" sz="9600" spc="300" dirty="0" smtClean="0">
                <a:solidFill>
                  <a:srgbClr val="7D1295"/>
                </a:solidFill>
              </a:defRPr>
            </a:lvl1pPr>
          </a:lstStyle>
          <a:p>
            <a:pPr lvl="0" fontAlgn="ctr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谢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飞机在跑道上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0" y="-4618"/>
            <a:ext cx="12204694" cy="6862617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5219798" y="2010162"/>
            <a:ext cx="17524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 谢</a:t>
            </a:r>
            <a:endParaRPr kumimoji="1" lang="en-US" altLang="zh-CN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24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kumimoji="1"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74E728-0D7D-7747-9723-480CC52B86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74E728-0D7D-7747-9723-480CC52B86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74E728-0D7D-7747-9723-480CC52B86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74E728-0D7D-7747-9723-480CC52B86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74E728-0D7D-7747-9723-480CC52B86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74E728-0D7D-7747-9723-480CC52B86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646922" y="1080278"/>
            <a:ext cx="14670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cxnSp>
        <p:nvCxnSpPr>
          <p:cNvPr id="5" name="直线连接符 4"/>
          <p:cNvCxnSpPr/>
          <p:nvPr userDrawn="1"/>
        </p:nvCxnSpPr>
        <p:spPr>
          <a:xfrm>
            <a:off x="734008" y="478971"/>
            <a:ext cx="427135" cy="0"/>
          </a:xfrm>
          <a:prstGeom prst="line">
            <a:avLst/>
          </a:prstGeom>
          <a:ln w="857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 userDrawn="1"/>
        </p:nvSpPr>
        <p:spPr>
          <a:xfrm>
            <a:off x="1049173" y="1537568"/>
            <a:ext cx="24811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spc="0" dirty="0">
                <a:solidFill>
                  <a:schemeClr val="bg1">
                    <a:alpha val="2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kumimoji="1" lang="zh-CN" altLang="en-US" sz="3200" b="1" spc="0" dirty="0">
              <a:solidFill>
                <a:schemeClr val="bg1">
                  <a:alpha val="2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 descr="白色的建筑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0" y="-2"/>
            <a:ext cx="12228495" cy="6876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9FE222-448A-405E-8C87-E07AABA12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2CEDD-1EB5-45FD-B789-7A35777BB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C7C8DA-273A-4487-A33C-B1C277CF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7CFA9D-70D2-4C11-8DA2-E51769F8F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2E70-7678-4559-9F76-7E748C33E2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/>
          </p:nvPr>
        </p:nvSpPr>
        <p:spPr>
          <a:xfrm>
            <a:off x="669600" y="683440"/>
            <a:ext cx="8946000" cy="439200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849310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9FE222-448A-405E-8C87-E07AABA12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2CEDD-1EB5-45FD-B789-7A35777BB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C7C8DA-273A-4487-A33C-B1C277CF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7CFA9D-70D2-4C11-8DA2-E51769F8F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2E70-7678-4559-9F76-7E748C33E2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/>
          </p:nvPr>
        </p:nvSpPr>
        <p:spPr>
          <a:xfrm>
            <a:off x="669600" y="683440"/>
            <a:ext cx="8946000" cy="439200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1158980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9FE222-448A-405E-8C87-E07AABA12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2CEDD-1EB5-45FD-B789-7A35777BB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C7C8DA-273A-4487-A33C-B1C277CF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7CFA9D-70D2-4C11-8DA2-E51769F8F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2E70-7678-4559-9F76-7E748C33E2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/>
          </p:nvPr>
        </p:nvSpPr>
        <p:spPr>
          <a:xfrm>
            <a:off x="669600" y="683440"/>
            <a:ext cx="8946000" cy="439200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490852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9FE222-448A-405E-8C87-E07AABA12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2CEDD-1EB5-45FD-B789-7A35777BB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C7C8DA-273A-4487-A33C-B1C277CF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7CFA9D-70D2-4C11-8DA2-E51769F8F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2E70-7678-4559-9F76-7E748C33E2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/>
          </p:nvPr>
        </p:nvSpPr>
        <p:spPr>
          <a:xfrm>
            <a:off x="669600" y="683440"/>
            <a:ext cx="8946000" cy="439200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903297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9FE222-448A-405E-8C87-E07AABA12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2CEDD-1EB5-45FD-B789-7A35777BB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C7C8DA-273A-4487-A33C-B1C277CF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7CFA9D-70D2-4C11-8DA2-E51769F8F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2E70-7678-4559-9F76-7E748C33E2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/>
          </p:nvPr>
        </p:nvSpPr>
        <p:spPr>
          <a:xfrm>
            <a:off x="669600" y="683440"/>
            <a:ext cx="8946000" cy="439200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719176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9FE222-448A-405E-8C87-E07AABA12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2CEDD-1EB5-45FD-B789-7A35777BB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C7C8DA-273A-4487-A33C-B1C277CF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7CFA9D-70D2-4C11-8DA2-E51769F8F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2E70-7678-4559-9F76-7E748C33E2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/>
          </p:nvPr>
        </p:nvSpPr>
        <p:spPr>
          <a:xfrm>
            <a:off x="669600" y="683440"/>
            <a:ext cx="8946000" cy="439200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69660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9FE222-448A-405E-8C87-E07AABA12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2CEDD-1EB5-45FD-B789-7A35777BB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C7C8DA-273A-4487-A33C-B1C277CF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7CFA9D-70D2-4C11-8DA2-E51769F8F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2E70-7678-4559-9F76-7E748C33E2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/>
          </p:nvPr>
        </p:nvSpPr>
        <p:spPr>
          <a:xfrm>
            <a:off x="669600" y="683440"/>
            <a:ext cx="8946000" cy="439200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1191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灯片编号占位符 6">
            <a:extLst>
              <a:ext uri="{FF2B5EF4-FFF2-40B4-BE49-F238E27FC236}">
                <a16:creationId xmlns:a16="http://schemas.microsoft.com/office/drawing/2014/main" id="{375B264B-8F95-4DEE-A9CA-209E2CA36B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  <a:prstGeom prst="rect">
            <a:avLst/>
          </a:prstGeom>
        </p:spPr>
        <p:txBody>
          <a:bodyPr/>
          <a:lstStyle>
            <a:lvl1pPr algn="r">
              <a:defRPr sz="1200"/>
            </a:lvl1pPr>
          </a:lstStyle>
          <a:p>
            <a:fld id="{6C74E728-0D7D-7747-9723-480CC52B860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F4F850-E548-4BE2-A7CE-1937D281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063BF-FC1E-470E-8117-3C95D4361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31" y="1224366"/>
            <a:ext cx="5416391" cy="5129939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0EEF1CA7-2581-4593-A4C9-B97DC44000D4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91839" y="1224366"/>
            <a:ext cx="5416391" cy="5129939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灯片编号占位符 6">
            <a:extLst>
              <a:ext uri="{FF2B5EF4-FFF2-40B4-BE49-F238E27FC236}">
                <a16:creationId xmlns:a16="http://schemas.microsoft.com/office/drawing/2014/main" id="{CA325951-BE95-45F1-B987-1F3579FDD3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  <a:prstGeom prst="rect">
            <a:avLst/>
          </a:prstGeom>
        </p:spPr>
        <p:txBody>
          <a:bodyPr/>
          <a:lstStyle>
            <a:lvl1pPr algn="r">
              <a:defRPr sz="1200"/>
            </a:lvl1pPr>
          </a:lstStyle>
          <a:p>
            <a:fld id="{6C74E728-0D7D-7747-9723-480CC52B860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012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黄色的花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1" y="0"/>
            <a:ext cx="12196483" cy="6858000"/>
          </a:xfrm>
          <a:prstGeom prst="rect">
            <a:avLst/>
          </a:prstGeom>
          <a:noFill/>
        </p:spPr>
      </p:pic>
      <p:cxnSp>
        <p:nvCxnSpPr>
          <p:cNvPr id="7" name="直线连接符 6"/>
          <p:cNvCxnSpPr/>
          <p:nvPr userDrawn="1"/>
        </p:nvCxnSpPr>
        <p:spPr>
          <a:xfrm>
            <a:off x="2262753" y="0"/>
            <a:ext cx="0" cy="3626603"/>
          </a:xfrm>
          <a:prstGeom prst="line">
            <a:avLst/>
          </a:prstGeom>
          <a:ln w="22225">
            <a:solidFill>
              <a:srgbClr val="7E119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标题 9">
            <a:extLst>
              <a:ext uri="{FF2B5EF4-FFF2-40B4-BE49-F238E27FC236}">
                <a16:creationId xmlns:a16="http://schemas.microsoft.com/office/drawing/2014/main" id="{CBA0184E-3CB5-4ACD-84DD-FBF3D58B6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999" y="3959999"/>
            <a:ext cx="8280000" cy="648000"/>
          </a:xfrm>
          <a:noFill/>
        </p:spPr>
        <p:txBody>
          <a:bodyPr wrap="square" rtlCol="0">
            <a:spAutoFit/>
          </a:bodyPr>
          <a:lstStyle>
            <a:lvl1pPr>
              <a:defRPr kumimoji="1" lang="zh-CN" altLang="en-US" sz="3600" dirty="0">
                <a:solidFill>
                  <a:srgbClr val="7D1295"/>
                </a:solidFill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7BA2C65C-2DE7-431B-836D-CB382D84B55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200" y="714168"/>
            <a:ext cx="1704313" cy="145886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kumimoji="1" lang="zh-CN" altLang="en-US" sz="9600" spc="300" dirty="0" smtClean="0">
                <a:solidFill>
                  <a:srgbClr val="7D1295"/>
                </a:solidFill>
              </a:defRPr>
            </a:lvl1pPr>
          </a:lstStyle>
          <a:p>
            <a:pPr lvl="0" fontAlgn="ctr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山坡上的建筑&#10;&#10;描述已自动生成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2743200" y="0"/>
            <a:ext cx="9448800" cy="6858000"/>
          </a:xfrm>
          <a:prstGeom prst="rect">
            <a:avLst/>
          </a:prstGeom>
        </p:spPr>
      </p:pic>
      <p:pic>
        <p:nvPicPr>
          <p:cNvPr id="3" name="图片 2" descr="背景图案&#10;&#10;描述已自动生成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2196483" cy="6858000"/>
          </a:xfrm>
          <a:prstGeom prst="rect">
            <a:avLst/>
          </a:prstGeom>
        </p:spPr>
      </p:pic>
      <p:cxnSp>
        <p:nvCxnSpPr>
          <p:cNvPr id="4" name="直线连接符 3"/>
          <p:cNvCxnSpPr/>
          <p:nvPr userDrawn="1"/>
        </p:nvCxnSpPr>
        <p:spPr>
          <a:xfrm>
            <a:off x="2262753" y="0"/>
            <a:ext cx="0" cy="3626603"/>
          </a:xfrm>
          <a:prstGeom prst="line">
            <a:avLst/>
          </a:prstGeom>
          <a:ln w="22225">
            <a:solidFill>
              <a:srgbClr val="7E119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标题 9">
            <a:extLst>
              <a:ext uri="{FF2B5EF4-FFF2-40B4-BE49-F238E27FC236}">
                <a16:creationId xmlns:a16="http://schemas.microsoft.com/office/drawing/2014/main" id="{19BA0563-E0B7-4B57-9055-B37F6D5B2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999" y="3959999"/>
            <a:ext cx="8280000" cy="648000"/>
          </a:xfrm>
          <a:noFill/>
        </p:spPr>
        <p:txBody>
          <a:bodyPr wrap="square" rtlCol="0">
            <a:spAutoFit/>
          </a:bodyPr>
          <a:lstStyle>
            <a:lvl1pPr>
              <a:defRPr kumimoji="1" lang="zh-CN" altLang="en-US" sz="3600" dirty="0">
                <a:solidFill>
                  <a:srgbClr val="7D1295"/>
                </a:solidFill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11">
            <a:extLst>
              <a:ext uri="{FF2B5EF4-FFF2-40B4-BE49-F238E27FC236}">
                <a16:creationId xmlns:a16="http://schemas.microsoft.com/office/drawing/2014/main" id="{0942DF36-2257-4F7F-A6A6-5DAF8830D5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200" y="714168"/>
            <a:ext cx="1704313" cy="145886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kumimoji="1" lang="zh-CN" altLang="en-US" sz="9600" spc="300" dirty="0" smtClean="0">
                <a:solidFill>
                  <a:srgbClr val="7D1295"/>
                </a:solidFill>
              </a:defRPr>
            </a:lvl1pPr>
          </a:lstStyle>
          <a:p>
            <a:pPr lvl="0" fontAlgn="ctr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城市上空的彩虹&#10;&#10;描述已自动生成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pic>
        <p:nvPicPr>
          <p:cNvPr id="3" name="图片 2" descr="背景图案&#10;&#10;描述已自动生成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0" y="0"/>
            <a:ext cx="12196483" cy="6858000"/>
          </a:xfrm>
          <a:prstGeom prst="rect">
            <a:avLst/>
          </a:prstGeom>
        </p:spPr>
      </p:pic>
      <p:cxnSp>
        <p:nvCxnSpPr>
          <p:cNvPr id="4" name="直线连接符 3"/>
          <p:cNvCxnSpPr/>
          <p:nvPr userDrawn="1"/>
        </p:nvCxnSpPr>
        <p:spPr>
          <a:xfrm>
            <a:off x="2262753" y="0"/>
            <a:ext cx="0" cy="3626603"/>
          </a:xfrm>
          <a:prstGeom prst="line">
            <a:avLst/>
          </a:prstGeom>
          <a:ln w="22225">
            <a:solidFill>
              <a:srgbClr val="7E119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标题 9">
            <a:extLst>
              <a:ext uri="{FF2B5EF4-FFF2-40B4-BE49-F238E27FC236}">
                <a16:creationId xmlns:a16="http://schemas.microsoft.com/office/drawing/2014/main" id="{820E5FF7-F77B-478D-8127-06F9A9BA8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999" y="3959999"/>
            <a:ext cx="8280000" cy="648000"/>
          </a:xfrm>
          <a:noFill/>
        </p:spPr>
        <p:txBody>
          <a:bodyPr wrap="square" rtlCol="0">
            <a:spAutoFit/>
          </a:bodyPr>
          <a:lstStyle>
            <a:lvl1pPr>
              <a:defRPr kumimoji="1" lang="zh-CN" altLang="en-US" sz="3600" dirty="0">
                <a:solidFill>
                  <a:srgbClr val="7D1295"/>
                </a:solidFill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11">
            <a:extLst>
              <a:ext uri="{FF2B5EF4-FFF2-40B4-BE49-F238E27FC236}">
                <a16:creationId xmlns:a16="http://schemas.microsoft.com/office/drawing/2014/main" id="{BA06BE50-8561-4AFD-8472-38500BDA10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200" y="714168"/>
            <a:ext cx="1704313" cy="145886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kumimoji="1" lang="zh-CN" altLang="en-US" sz="9600" spc="300" dirty="0" smtClean="0">
                <a:solidFill>
                  <a:srgbClr val="7D1295"/>
                </a:solidFill>
              </a:defRPr>
            </a:lvl1pPr>
          </a:lstStyle>
          <a:p>
            <a:pPr lvl="0" fontAlgn="ctr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建筑的摆设布局&#10;&#10;描述已自动生成"/>
          <p:cNvPicPr>
            <a:picLocks noChangeAspect="1"/>
          </p:cNvPicPr>
          <p:nvPr userDrawn="1"/>
        </p:nvPicPr>
        <p:blipFill rotWithShape="1">
          <a:blip r:embed="rId2" cstate="screen"/>
          <a:srcRect l="-142"/>
          <a:stretch>
            <a:fillRect/>
          </a:stretch>
        </p:blipFill>
        <p:spPr>
          <a:xfrm>
            <a:off x="3512128" y="0"/>
            <a:ext cx="8679872" cy="6854371"/>
          </a:xfrm>
          <a:prstGeom prst="rect">
            <a:avLst/>
          </a:prstGeom>
        </p:spPr>
      </p:pic>
      <p:pic>
        <p:nvPicPr>
          <p:cNvPr id="3" name="图片 2" descr="背景图案&#10;&#10;描述已自动生成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0" y="-3629"/>
            <a:ext cx="12196483" cy="6858000"/>
          </a:xfrm>
          <a:prstGeom prst="rect">
            <a:avLst/>
          </a:prstGeom>
        </p:spPr>
      </p:pic>
      <p:cxnSp>
        <p:nvCxnSpPr>
          <p:cNvPr id="4" name="直线连接符 3"/>
          <p:cNvCxnSpPr/>
          <p:nvPr userDrawn="1"/>
        </p:nvCxnSpPr>
        <p:spPr>
          <a:xfrm>
            <a:off x="2262753" y="0"/>
            <a:ext cx="0" cy="3626603"/>
          </a:xfrm>
          <a:prstGeom prst="line">
            <a:avLst/>
          </a:prstGeom>
          <a:ln w="22225">
            <a:solidFill>
              <a:srgbClr val="7E119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标题 9">
            <a:extLst>
              <a:ext uri="{FF2B5EF4-FFF2-40B4-BE49-F238E27FC236}">
                <a16:creationId xmlns:a16="http://schemas.microsoft.com/office/drawing/2014/main" id="{227BAAA6-193B-42D8-B4D8-7DFDEE802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999" y="3959999"/>
            <a:ext cx="8280000" cy="648000"/>
          </a:xfrm>
          <a:noFill/>
        </p:spPr>
        <p:txBody>
          <a:bodyPr wrap="square" rtlCol="0">
            <a:spAutoFit/>
          </a:bodyPr>
          <a:lstStyle>
            <a:lvl1pPr>
              <a:defRPr kumimoji="1" lang="zh-CN" altLang="en-US" sz="3600" dirty="0">
                <a:solidFill>
                  <a:srgbClr val="7D1295"/>
                </a:solidFill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11">
            <a:extLst>
              <a:ext uri="{FF2B5EF4-FFF2-40B4-BE49-F238E27FC236}">
                <a16:creationId xmlns:a16="http://schemas.microsoft.com/office/drawing/2014/main" id="{7D8322CC-D784-4C67-ACAE-6B8F720B3E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200" y="714168"/>
            <a:ext cx="1704313" cy="1458861"/>
          </a:xfrm>
          <a:noFill/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kumimoji="1" lang="zh-CN" altLang="en-US" sz="9600" spc="300" dirty="0" smtClean="0">
                <a:solidFill>
                  <a:srgbClr val="7D1295"/>
                </a:solidFill>
              </a:defRPr>
            </a:lvl1pPr>
          </a:lstStyle>
          <a:p>
            <a:pPr lvl="0" fontAlgn="ctr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1"/>
            <a:ext cx="12192000" cy="957738"/>
          </a:xfrm>
          <a:prstGeom prst="rect">
            <a:avLst/>
          </a:prstGeom>
          <a:gradFill>
            <a:gsLst>
              <a:gs pos="51000">
                <a:srgbClr val="5F2167"/>
              </a:gs>
              <a:gs pos="0">
                <a:srgbClr val="5F2167"/>
              </a:gs>
              <a:gs pos="100000">
                <a:srgbClr val="3E84FF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9" name="图片 8" descr="图形用户界面, 应用程序&#10;&#10;中度可信度描述已自动生成"/>
          <p:cNvPicPr>
            <a:picLocks noChangeAspect="1"/>
          </p:cNvPicPr>
          <p:nvPr userDrawn="1"/>
        </p:nvPicPr>
        <p:blipFill rotWithShape="1">
          <a:blip r:embed="rId28" cstate="screen"/>
          <a:srcRect t="21616"/>
          <a:stretch>
            <a:fillRect/>
          </a:stretch>
        </p:blipFill>
        <p:spPr>
          <a:xfrm>
            <a:off x="-1" y="1482436"/>
            <a:ext cx="12196483" cy="5375564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07332" y="176703"/>
            <a:ext cx="8187217" cy="623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07331" y="1224366"/>
            <a:ext cx="11100899" cy="5129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pic>
        <p:nvPicPr>
          <p:cNvPr id="7" name="图片 6" descr="文本&#10;&#10;描述已自动生成"/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>
          <a:xfrm>
            <a:off x="8694549" y="206024"/>
            <a:ext cx="3139385" cy="529771"/>
          </a:xfrm>
          <a:prstGeom prst="rect">
            <a:avLst/>
          </a:prstGeom>
        </p:spPr>
      </p:pic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9164171F-1FB2-41AF-8112-BB2074887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  <a:prstGeom prst="rect">
            <a:avLst/>
          </a:prstGeom>
        </p:spPr>
        <p:txBody>
          <a:bodyPr/>
          <a:lstStyle>
            <a:lvl1pPr algn="r">
              <a:defRPr sz="1200"/>
            </a:lvl1pPr>
          </a:lstStyle>
          <a:p>
            <a:fld id="{6C74E728-0D7D-7747-9723-480CC52B860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84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85" r:id="rId20"/>
    <p:sldLayoutId id="2147483686" r:id="rId21"/>
    <p:sldLayoutId id="2147483687" r:id="rId22"/>
    <p:sldLayoutId id="2147483688" r:id="rId23"/>
    <p:sldLayoutId id="2147483689" r:id="rId24"/>
    <p:sldLayoutId id="2147483690" r:id="rId25"/>
    <p:sldLayoutId id="2147483691" r:id="rId2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572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4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3716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8288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verleaf.com/read/rrvqytyyvskf" TargetMode="External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06400" y="2307771"/>
            <a:ext cx="11043478" cy="3012977"/>
          </a:xfrm>
        </p:spPr>
        <p:txBody>
          <a:bodyPr>
            <a:normAutofit/>
          </a:bodyPr>
          <a:lstStyle/>
          <a:p>
            <a:r>
              <a:rPr lang="zh-CN" altLang="en-US" sz="4800" dirty="0"/>
              <a:t>大数据分析（</a:t>
            </a:r>
            <a:r>
              <a:rPr lang="en-US" altLang="zh-CN" sz="4800" dirty="0"/>
              <a:t>B</a:t>
            </a:r>
            <a:r>
              <a:rPr lang="zh-CN" altLang="en-US" sz="4800" dirty="0"/>
              <a:t>）课程大作业</a:t>
            </a:r>
            <a:br>
              <a:rPr lang="en-US" altLang="zh-CN" sz="4800" dirty="0"/>
            </a:br>
            <a:br>
              <a:rPr lang="en-US" altLang="zh-CN" sz="2800" dirty="0"/>
            </a:br>
            <a:r>
              <a:rPr lang="zh-CN" altLang="en-US" sz="4800" dirty="0"/>
              <a:t>任务讲解、环境搭建与运行</a:t>
            </a:r>
            <a:endParaRPr lang="zh-CN" altLang="zh-CN" sz="4800" dirty="0"/>
          </a:p>
        </p:txBody>
      </p:sp>
    </p:spTree>
    <p:extLst>
      <p:ext uri="{BB962C8B-B14F-4D97-AF65-F5344CB8AC3E}">
        <p14:creationId xmlns:p14="http://schemas.microsoft.com/office/powerpoint/2010/main" val="1752108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B6674D6-E984-41C6-AC25-FA67FB59D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332" y="176703"/>
            <a:ext cx="8187217" cy="623920"/>
          </a:xfrm>
        </p:spPr>
        <p:txBody>
          <a:bodyPr/>
          <a:lstStyle/>
          <a:p>
            <a:r>
              <a:rPr lang="zh-CN" altLang="en-US" dirty="0"/>
              <a:t>任务介绍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2DF4CB-FF54-493F-A1F4-42606745C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31" y="1224366"/>
            <a:ext cx="11100899" cy="5129939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zh-CN" altLang="en-US" dirty="0"/>
              <a:t>课程大作业旨在结合课程所学相关内容，将所学内容付诸实践，同时锻炼大家阅读论文、对论文进行文献综述和算法总结、复现相关代码的能力，另外也希望通过本次大作业，让大家熟悉有关问题分析、数据分析和处理、模型设计、模型训练和测试、结果分析等过程，从而为今后的学习科研等奠定一定的基础。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/>
              <a:t>三个选题：</a:t>
            </a:r>
            <a:endParaRPr lang="en-US" altLang="zh-CN" dirty="0"/>
          </a:p>
          <a:p>
            <a:pPr marL="800100" lvl="1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Kaggle</a:t>
            </a:r>
            <a:r>
              <a:rPr lang="zh-CN" altLang="en-US" dirty="0"/>
              <a:t>平台沃尔玛销量预测</a:t>
            </a:r>
            <a:endParaRPr lang="en-US" altLang="zh-CN" dirty="0"/>
          </a:p>
          <a:p>
            <a:pPr marL="800100" lvl="1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推荐系统</a:t>
            </a:r>
            <a:endParaRPr lang="en-US" altLang="zh-CN" dirty="0"/>
          </a:p>
          <a:p>
            <a:pPr marL="800100" lvl="1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马里奥游戏智能体的特征工程探究</a:t>
            </a:r>
            <a:endParaRPr lang="en-US" altLang="zh-CN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AE29677-0616-4FB8-A00C-0D320173A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</p:spPr>
        <p:txBody>
          <a:bodyPr/>
          <a:lstStyle/>
          <a:p>
            <a:fld id="{548F2E70-7678-4559-9F76-7E748C33E2B7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1C70E72-5CA8-407D-B75F-C7842B4053E2}"/>
              </a:ext>
            </a:extLst>
          </p:cNvPr>
          <p:cNvSpPr txBox="1"/>
          <p:nvPr/>
        </p:nvSpPr>
        <p:spPr>
          <a:xfrm>
            <a:off x="668980" y="4885104"/>
            <a:ext cx="5910724" cy="1422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大家可以结合自己的背景和对相关内容的了解，从</a:t>
            </a:r>
            <a:r>
              <a:rPr lang="zh-CN" altLang="en-US" sz="20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三个选题中选择一个（三选一）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，并组成</a:t>
            </a:r>
            <a:r>
              <a:rPr lang="zh-CN" altLang="en-US" sz="2000" dirty="0">
                <a:highlight>
                  <a:srgbClr val="00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小组（最多两人一组）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完成最终的任务。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959F915-B0A3-4EE5-AAE5-BCE746D72C76}"/>
              </a:ext>
            </a:extLst>
          </p:cNvPr>
          <p:cNvSpPr txBox="1"/>
          <p:nvPr/>
        </p:nvSpPr>
        <p:spPr>
          <a:xfrm>
            <a:off x="7947144" y="5277516"/>
            <a:ext cx="3025053" cy="873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选题以及分组选择</a:t>
            </a:r>
            <a:endParaRPr lang="en-US" altLang="zh-CN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截止日期为</a:t>
            </a:r>
            <a:r>
              <a:rPr lang="en-US" altLang="zh-CN" dirty="0">
                <a:solidFill>
                  <a:srgbClr val="FF0000"/>
                </a:solidFill>
              </a:rPr>
              <a:t>11</a:t>
            </a:r>
            <a:r>
              <a:rPr lang="zh-CN" altLang="en-US" dirty="0">
                <a:solidFill>
                  <a:srgbClr val="FF0000"/>
                </a:solidFill>
              </a:rPr>
              <a:t>月</a:t>
            </a:r>
            <a:r>
              <a:rPr lang="en-US" altLang="zh-CN" dirty="0">
                <a:solidFill>
                  <a:srgbClr val="FF0000"/>
                </a:solidFill>
              </a:rPr>
              <a:t>12</a:t>
            </a:r>
            <a:r>
              <a:rPr lang="zh-CN" altLang="en-US" dirty="0">
                <a:solidFill>
                  <a:srgbClr val="FF0000"/>
                </a:solidFill>
              </a:rPr>
              <a:t>日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3E069BF-3C31-4C58-925B-E1AA447BAF1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685" y="3100574"/>
            <a:ext cx="2299970" cy="22999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6413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27BB281-D983-4ABB-B62A-07692A6A2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332" y="176703"/>
            <a:ext cx="8187217" cy="623920"/>
          </a:xfrm>
        </p:spPr>
        <p:txBody>
          <a:bodyPr/>
          <a:lstStyle/>
          <a:p>
            <a:r>
              <a:rPr lang="en-US" altLang="zh-CN"/>
              <a:t>Kaggle</a:t>
            </a:r>
            <a:r>
              <a:rPr lang="zh-CN" altLang="en-US"/>
              <a:t>沃尔玛销量预测 </a:t>
            </a:r>
            <a:r>
              <a:rPr lang="en-US" altLang="zh-CN"/>
              <a:t>– </a:t>
            </a:r>
            <a:r>
              <a:rPr lang="zh-CN" altLang="en-US"/>
              <a:t>任务介绍</a:t>
            </a:r>
            <a:endParaRPr lang="zh-CN" altLang="en-US" dirty="0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066E542-2898-418C-89A7-F0FA71F18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31" y="1224366"/>
            <a:ext cx="11100899" cy="512993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阅读所附的文献，进行文献综述和算法总结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在</a:t>
            </a:r>
            <a:r>
              <a:rPr lang="en-US" altLang="zh-CN" dirty="0" err="1"/>
              <a:t>kaggle</a:t>
            </a:r>
            <a:r>
              <a:rPr lang="zh-CN" altLang="en-US" dirty="0"/>
              <a:t>平台上参加沃尔玛销量预测比赛</a:t>
            </a:r>
            <a:r>
              <a:rPr lang="en-US" altLang="zh-CN" dirty="0"/>
              <a:t>https://www.kaggle.com/competitions/m5-forecasting-accuracy</a:t>
            </a:r>
            <a:endParaRPr lang="zh-CN" alt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可以参考</a:t>
            </a:r>
            <a:r>
              <a:rPr lang="en-US" altLang="zh-CN" dirty="0" err="1"/>
              <a:t>kaggle</a:t>
            </a:r>
            <a:r>
              <a:rPr lang="zh-CN" altLang="en-US" dirty="0"/>
              <a:t>平台上其他队伍的</a:t>
            </a:r>
            <a:r>
              <a:rPr lang="en-US" altLang="zh-CN" dirty="0"/>
              <a:t>code</a:t>
            </a:r>
            <a:r>
              <a:rPr lang="zh-CN" altLang="en-US" dirty="0"/>
              <a:t>和思路，例如：</a:t>
            </a:r>
            <a:r>
              <a:rPr lang="en-US" altLang="zh-CN" dirty="0"/>
              <a:t>https://www.kaggle.com/code/robikscube/m5-forecasting-starter-data-exploration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326D6B-437E-4BDD-BBB3-2AE91ADEE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</p:spPr>
        <p:txBody>
          <a:bodyPr/>
          <a:lstStyle/>
          <a:p>
            <a:fld id="{548F2E70-7678-4559-9F76-7E748C33E2B7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345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27BB281-D983-4ABB-B62A-07692A6A2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332" y="176703"/>
            <a:ext cx="8187217" cy="623920"/>
          </a:xfrm>
        </p:spPr>
        <p:txBody>
          <a:bodyPr/>
          <a:lstStyle/>
          <a:p>
            <a:r>
              <a:rPr lang="zh-CN" altLang="en-US" dirty="0"/>
              <a:t>推荐系统 </a:t>
            </a:r>
            <a:r>
              <a:rPr lang="en-US" altLang="zh-CN" dirty="0"/>
              <a:t>– </a:t>
            </a:r>
            <a:r>
              <a:rPr lang="zh-CN" altLang="en-US" dirty="0"/>
              <a:t>任务介绍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066E542-2898-418C-89A7-F0FA71F18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31" y="1224366"/>
            <a:ext cx="11100899" cy="512993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阅读所附的 </a:t>
            </a:r>
            <a:r>
              <a:rPr lang="en-US" altLang="zh-CN" dirty="0"/>
              <a:t>3 </a:t>
            </a:r>
            <a:r>
              <a:rPr lang="zh-CN" altLang="en-US" dirty="0"/>
              <a:t>篇推荐系统相关的论文，进行文献综述和算法总结。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根 据 </a:t>
            </a:r>
            <a:r>
              <a:rPr lang="en-US" altLang="zh-CN" dirty="0"/>
              <a:t>"</a:t>
            </a:r>
            <a:r>
              <a:rPr lang="en-US" altLang="zh-CN" dirty="0" err="1"/>
              <a:t>xDeepFM</a:t>
            </a:r>
            <a:r>
              <a:rPr lang="en-US" altLang="zh-CN" dirty="0"/>
              <a:t>: Combining Explicit and Implicit Feature Interactions for Recommender Systems" </a:t>
            </a:r>
            <a:r>
              <a:rPr lang="zh-CN" altLang="en-US" dirty="0"/>
              <a:t>论文（下文称之为：要复现的论文），进行实验复现或部分复现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结合 </a:t>
            </a:r>
            <a:r>
              <a:rPr lang="en-US" altLang="zh-CN" dirty="0" err="1"/>
              <a:t>PyTorch</a:t>
            </a:r>
            <a:r>
              <a:rPr lang="en-US" altLang="zh-CN" dirty="0"/>
              <a:t> </a:t>
            </a:r>
            <a:r>
              <a:rPr lang="zh-CN" altLang="en-US" dirty="0"/>
              <a:t>中有关 </a:t>
            </a:r>
            <a:r>
              <a:rPr lang="en-US" altLang="zh-CN" dirty="0" err="1"/>
              <a:t>xDeepFM</a:t>
            </a:r>
            <a:r>
              <a:rPr lang="en-US" altLang="zh-CN" dirty="0"/>
              <a:t> </a:t>
            </a:r>
            <a:r>
              <a:rPr lang="zh-CN" altLang="en-US" dirty="0"/>
              <a:t>的教程，复现相关工作及结果。参考链接： </a:t>
            </a:r>
            <a:r>
              <a:rPr lang="en-US" altLang="zh-CN" dirty="0"/>
              <a:t>https://github.com/shenweichen/DeepCTR-Torch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326D6B-437E-4BDD-BBB3-2AE91ADEE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</p:spPr>
        <p:txBody>
          <a:bodyPr/>
          <a:lstStyle/>
          <a:p>
            <a:fld id="{548F2E70-7678-4559-9F76-7E748C33E2B7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195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27BB281-D983-4ABB-B62A-07692A6A2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332" y="176703"/>
            <a:ext cx="8187217" cy="623920"/>
          </a:xfrm>
        </p:spPr>
        <p:txBody>
          <a:bodyPr/>
          <a:lstStyle/>
          <a:p>
            <a:r>
              <a:rPr lang="zh-CN" altLang="en-US" dirty="0"/>
              <a:t>强化学习：超级马里奥游戏</a:t>
            </a:r>
            <a:r>
              <a:rPr lang="en-US" altLang="zh-CN" dirty="0"/>
              <a:t>AI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任务介绍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066E542-2898-418C-89A7-F0FA71F18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31" y="1224366"/>
            <a:ext cx="11100899" cy="512993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阅读所附的强化学习相关的资料和论文，进行文献综述和算法总结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依据所给出的</a:t>
            </a:r>
            <a:r>
              <a:rPr lang="en-US" altLang="zh-CN" dirty="0"/>
              <a:t>baseline</a:t>
            </a:r>
            <a:r>
              <a:rPr lang="zh-CN" altLang="en-US" dirty="0"/>
              <a:t>代码，实现一个超级马里奥的游戏</a:t>
            </a:r>
            <a:r>
              <a:rPr lang="en-US" altLang="zh-CN" dirty="0"/>
              <a:t>AI</a:t>
            </a:r>
            <a:endParaRPr lang="zh-CN" alt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按照给出的提示与特征空间处理代码，了解强化学习特征空间处理的方式与着手点，并学会分析智能体性能好坏及其原因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326D6B-437E-4BDD-BBB3-2AE91ADEE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</p:spPr>
        <p:txBody>
          <a:bodyPr/>
          <a:lstStyle/>
          <a:p>
            <a:fld id="{548F2E70-7678-4559-9F76-7E748C33E2B7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138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DBD2578-CB20-4107-B17F-F91F4AE90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332" y="176703"/>
            <a:ext cx="8187217" cy="623920"/>
          </a:xfrm>
        </p:spPr>
        <p:txBody>
          <a:bodyPr/>
          <a:lstStyle/>
          <a:p>
            <a:r>
              <a:rPr lang="zh-CN" altLang="en-US" dirty="0"/>
              <a:t>作业要求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64C3700-330A-4400-9AB4-1BEFF6FE6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31" y="1224366"/>
            <a:ext cx="11100899" cy="512993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每个选题均包括三方面的要求</a:t>
            </a: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文献阅读与文献综述；（</a:t>
            </a:r>
            <a:r>
              <a:rPr lang="en-US" altLang="zh-CN" dirty="0"/>
              <a:t>20</a:t>
            </a:r>
            <a:r>
              <a:rPr lang="zh-CN" altLang="en-US" dirty="0"/>
              <a:t>分）</a:t>
            </a: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数据分析、算法实现、实验、结果分析；（</a:t>
            </a:r>
            <a:r>
              <a:rPr lang="en-US" altLang="zh-CN" dirty="0"/>
              <a:t>60</a:t>
            </a:r>
            <a:r>
              <a:rPr lang="zh-CN" altLang="en-US" dirty="0"/>
              <a:t>）</a:t>
            </a: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实验报告和汇报展示（</a:t>
            </a:r>
            <a:r>
              <a:rPr lang="en-US" altLang="zh-CN" dirty="0"/>
              <a:t>20</a:t>
            </a:r>
            <a:r>
              <a:rPr lang="zh-CN" altLang="en-US" dirty="0"/>
              <a:t>分）</a:t>
            </a: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从文献阅读、文献综述、到算法实现、结果分析、汇报展示，希望锻炼大家的科研全流程，为今后的学习科研等奠定一定的基础。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831C0B-D4E5-48CF-807C-2F967FC1D1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</p:spPr>
        <p:txBody>
          <a:bodyPr/>
          <a:lstStyle/>
          <a:p>
            <a:fld id="{548F2E70-7678-4559-9F76-7E748C33E2B7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106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7CE7914-DB48-41B0-955D-36DDB8554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332" y="176703"/>
            <a:ext cx="8187217" cy="623920"/>
          </a:xfrm>
        </p:spPr>
        <p:txBody>
          <a:bodyPr/>
          <a:lstStyle/>
          <a:p>
            <a:r>
              <a:rPr lang="zh-CN" altLang="en-US" dirty="0"/>
              <a:t>实验报告要求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6CEE8DB-3344-4332-804C-46471CACB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31" y="1224366"/>
            <a:ext cx="11100899" cy="512993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为规范格式，我们提供</a:t>
            </a:r>
            <a:r>
              <a:rPr lang="en-US" altLang="zh-CN" sz="2000" dirty="0" err="1"/>
              <a:t>LaTex</a:t>
            </a:r>
            <a:r>
              <a:rPr lang="zh-CN" altLang="en-US" sz="2000" dirty="0"/>
              <a:t>的模板，并建议大家使用在线平台 </a:t>
            </a:r>
            <a:r>
              <a:rPr lang="en-US" altLang="zh-CN" sz="2000" dirty="0"/>
              <a:t>overleaf </a:t>
            </a:r>
            <a:r>
              <a:rPr lang="zh-CN" altLang="en-US" sz="2000" dirty="0"/>
              <a:t>来撰写实验报告。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以后同学们写小</a:t>
            </a:r>
            <a:r>
              <a:rPr lang="en-US" altLang="zh-CN" sz="2000" dirty="0"/>
              <a:t>paper</a:t>
            </a:r>
            <a:r>
              <a:rPr lang="zh-CN" altLang="en-US" sz="2000" dirty="0"/>
              <a:t>，基本上也是通过 </a:t>
            </a:r>
            <a:r>
              <a:rPr lang="en-US" altLang="zh-CN" sz="2000" dirty="0"/>
              <a:t>overleaf </a:t>
            </a:r>
            <a:r>
              <a:rPr lang="zh-CN" altLang="en-US" sz="2000" dirty="0"/>
              <a:t>来的，也便于大家进行在线协作。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汇报展示</a:t>
            </a:r>
            <a:r>
              <a:rPr lang="en-US" altLang="zh-CN" sz="2000" dirty="0"/>
              <a:t>Poster</a:t>
            </a:r>
            <a:r>
              <a:rPr lang="zh-CN" altLang="en-US" sz="2000" dirty="0"/>
              <a:t>，我们规定基本内容，至于格式、美工和排版，则由大家自行发挥，各显神通。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012019C-1FF1-4A91-AB7C-A5D0EE83F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</p:spPr>
        <p:txBody>
          <a:bodyPr/>
          <a:lstStyle/>
          <a:p>
            <a:fld id="{548F2E70-7678-4559-9F76-7E748C33E2B7}" type="slidenum">
              <a:rPr lang="zh-CN" altLang="en-US" smtClean="0"/>
              <a:pPr/>
              <a:t>7</a:t>
            </a:fld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2A75EB-351E-4B2D-A4A6-488625ABC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520" y="3047294"/>
            <a:ext cx="1938959" cy="1938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74DF554-5A2F-4391-AEBE-39C3247C15B4}"/>
              </a:ext>
            </a:extLst>
          </p:cNvPr>
          <p:cNvSpPr txBox="1"/>
          <p:nvPr/>
        </p:nvSpPr>
        <p:spPr>
          <a:xfrm>
            <a:off x="1039091" y="4964152"/>
            <a:ext cx="10113818" cy="114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https://www.overleaf.com/read/rrvqytyyvskf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实验报告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LaTex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模板链接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请大家在此基础上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复制一份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成为自己的项目，即可自由编辑准备大作业实验报告</a:t>
            </a:r>
          </a:p>
        </p:txBody>
      </p:sp>
    </p:spTree>
    <p:extLst>
      <p:ext uri="{BB962C8B-B14F-4D97-AF65-F5344CB8AC3E}">
        <p14:creationId xmlns:p14="http://schemas.microsoft.com/office/powerpoint/2010/main" val="1115832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801BC47-8B36-4E79-869F-A08E0F54D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332" y="176703"/>
            <a:ext cx="8187217" cy="623920"/>
          </a:xfrm>
        </p:spPr>
        <p:txBody>
          <a:bodyPr/>
          <a:lstStyle/>
          <a:p>
            <a:r>
              <a:rPr lang="zh-CN" altLang="en-US" dirty="0"/>
              <a:t>有关文献阅读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F64EB52-EC0B-4193-9DBE-BA0620D59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31" y="1224366"/>
            <a:ext cx="11100899" cy="5129939"/>
          </a:xfrm>
        </p:spPr>
        <p:txBody>
          <a:bodyPr>
            <a:normAutofit fontScale="850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文献阅读：包括文献粗读、文献精读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abstract</a:t>
            </a:r>
            <a:r>
              <a:rPr lang="zh-CN" altLang="en-US" dirty="0"/>
              <a:t>、</a:t>
            </a:r>
            <a:r>
              <a:rPr lang="en-US" altLang="zh-CN" dirty="0"/>
              <a:t>introduction</a:t>
            </a:r>
            <a:r>
              <a:rPr lang="zh-CN" altLang="en-US" dirty="0"/>
              <a:t>最重要</a:t>
            </a:r>
            <a:endParaRPr lang="en-US" altLang="zh-CN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CN" altLang="en-US" dirty="0"/>
              <a:t>能够很快抓住研究内容是什么</a:t>
            </a:r>
            <a:endParaRPr lang="en-US" altLang="zh-CN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CN" altLang="en-US" dirty="0"/>
              <a:t>研究背景和意义是啥</a:t>
            </a:r>
            <a:endParaRPr lang="en-US" altLang="zh-CN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CN" altLang="en-US" dirty="0"/>
              <a:t>研究现状如何</a:t>
            </a:r>
            <a:endParaRPr lang="en-US" altLang="zh-CN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CN" altLang="en-US" dirty="0"/>
              <a:t>解决的是什么问题</a:t>
            </a:r>
            <a:endParaRPr lang="en-US" altLang="zh-CN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CN" altLang="en-US" dirty="0"/>
              <a:t>提出了什么方法</a:t>
            </a:r>
            <a:endParaRPr lang="en-US" altLang="zh-CN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CN" altLang="en-US" dirty="0"/>
              <a:t>有啥贡献点等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确定相关工作对自己工作是否重要、自己是否感兴趣后，再详细阅读论文</a:t>
            </a:r>
            <a:r>
              <a:rPr lang="en-US" altLang="zh-CN" dirty="0"/>
              <a:t>methodology</a:t>
            </a:r>
            <a:r>
              <a:rPr lang="zh-CN" altLang="en-US" dirty="0"/>
              <a:t>部分</a:t>
            </a:r>
            <a:endParaRPr lang="en-US" altLang="zh-CN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CN" altLang="en-US" dirty="0"/>
              <a:t>关注所进行的实验</a:t>
            </a:r>
            <a:endParaRPr lang="en-US" altLang="zh-CN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CN" altLang="en-US" dirty="0"/>
              <a:t>如何进行实验验证</a:t>
            </a:r>
            <a:endParaRPr lang="en-US" altLang="zh-CN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zh-CN" altLang="en-US" dirty="0"/>
              <a:t>如何分析实验结果等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726F70E-D1AF-41DE-BA27-B794698AB9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2300" y="6534150"/>
            <a:ext cx="825930" cy="323849"/>
          </a:xfrm>
        </p:spPr>
        <p:txBody>
          <a:bodyPr/>
          <a:lstStyle/>
          <a:p>
            <a:fld id="{548F2E70-7678-4559-9F76-7E748C33E2B7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142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107454-32D0-462B-AF5F-7E90CF7F1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大作业详细讲解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F17A93-28B0-47FE-A939-AA79BF06F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请助教同学分别详细介绍大作业三个选题的有关内容</a:t>
            </a:r>
            <a:endParaRPr lang="en-US" altLang="zh-CN" dirty="0"/>
          </a:p>
          <a:p>
            <a:endParaRPr lang="en-US" altLang="zh-CN" dirty="0"/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Kaggle</a:t>
            </a:r>
            <a:r>
              <a:rPr lang="zh-CN" altLang="en-US" sz="2400" dirty="0"/>
              <a:t>平台沃尔玛销量预测，负责的助教：余任杰</a:t>
            </a:r>
            <a:endParaRPr lang="en-US" altLang="zh-CN" sz="2400" dirty="0"/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推荐系统，负责的助教：叶润传</a:t>
            </a:r>
            <a:endParaRPr lang="en-US" altLang="zh-CN" sz="2400" dirty="0"/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马里奥游戏智能体的特征工程探究，负责的助教：彭书海</a:t>
            </a:r>
            <a:endParaRPr lang="en-US" altLang="zh-CN" sz="2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576F85-2AEE-4F5A-B400-C2E03387A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74E728-0D7D-7747-9723-480CC52B8600}" type="slidenum">
              <a:rPr kumimoji="1" lang="zh-CN" altLang="en-US" smtClean="0"/>
              <a:pPr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89592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OURCE_RECORD_KEY" val="{&quot;13&quot;:[20481688],&quot;29&quot;:[50000090,50000077]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732</TotalTime>
  <Words>744</Words>
  <Application>Microsoft Office PowerPoint</Application>
  <PresentationFormat>宽屏</PresentationFormat>
  <Paragraphs>67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Calibri</vt:lpstr>
      <vt:lpstr>Wingdings</vt:lpstr>
      <vt:lpstr>Arial</vt:lpstr>
      <vt:lpstr>微软雅黑</vt:lpstr>
      <vt:lpstr>Office 主题​​</vt:lpstr>
      <vt:lpstr>大数据分析（B）课程大作业  任务讲解、环境搭建与运行</vt:lpstr>
      <vt:lpstr>任务介绍</vt:lpstr>
      <vt:lpstr>Kaggle沃尔玛销量预测 – 任务介绍</vt:lpstr>
      <vt:lpstr>推荐系统 – 任务介绍</vt:lpstr>
      <vt:lpstr>强化学习：超级马里奥游戏AI – 任务介绍</vt:lpstr>
      <vt:lpstr>作业要求</vt:lpstr>
      <vt:lpstr>实验报告要求</vt:lpstr>
      <vt:lpstr>有关文献阅读</vt:lpstr>
      <vt:lpstr>大作业详细讲解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标题，微软雅黑，36pt</dc:title>
  <dc:creator>e78783</dc:creator>
  <cp:lastModifiedBy>John WU</cp:lastModifiedBy>
  <cp:revision>298</cp:revision>
  <dcterms:created xsi:type="dcterms:W3CDTF">2024-12-12T09:26:00Z</dcterms:created>
  <dcterms:modified xsi:type="dcterms:W3CDTF">2025-10-28T11:55:00Z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752756BB41B74AB9AF96E82E49968416_13</vt:lpwstr>
  </property>
  <property fmtid="{D5CDD505-2E9C-101B-9397-08002B2CF9AE}" pid="3" name="KSOProductBuildVer">
    <vt:lpwstr>2052-12.1.0.19770</vt:lpwstr>
  </property>
</Properties>
</file>

<file path=docProps/thumbnail.jpeg>
</file>